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600" r:id="rId2"/>
    <p:sldId id="733" r:id="rId3"/>
    <p:sldId id="611" r:id="rId4"/>
    <p:sldId id="609" r:id="rId5"/>
    <p:sldId id="749" r:id="rId6"/>
    <p:sldId id="616" r:id="rId7"/>
    <p:sldId id="613" r:id="rId8"/>
    <p:sldId id="748" r:id="rId9"/>
    <p:sldId id="74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462" autoAdjust="0"/>
  </p:normalViewPr>
  <p:slideViewPr>
    <p:cSldViewPr snapToGrid="0">
      <p:cViewPr varScale="1">
        <p:scale>
          <a:sx n="123" d="100"/>
          <a:sy n="123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1FEFD-C34E-471D-90B5-21D9103DE495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34DE3-F177-46D1-8BF2-6CC903C78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75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https://www.satasairaala.fi/</a:t>
            </a:r>
          </a:p>
          <a:p>
            <a:r>
              <a:rPr lang="en-US" dirty="0"/>
              <a:t>https://www.satasairaala.fi/satasairaala/satakunnan-sairaanhoitopiirin-kuntayhtyma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34DE3-F177-46D1-8BF2-6CC903C781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24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https://www.mehilainen.fi/</a:t>
            </a:r>
          </a:p>
          <a:p>
            <a:r>
              <a:rPr lang="en-US" dirty="0"/>
              <a:t>https://www.terveystalo.com/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34DE3-F177-46D1-8BF2-6CC903C781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34DE3-F177-46D1-8BF2-6CC903C781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06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https://mattirautaniemi.files.wordpress.com/2012/08/historia.pdf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34DE3-F177-46D1-8BF2-6CC903C781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65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34DE3-F177-46D1-8BF2-6CC903C781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88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https://pesakarhut.fi/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34DE3-F177-46D1-8BF2-6CC903C781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75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https://pesakarhut.fi/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9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BAD2E8-DBD7-44E3-BEF0-AC68EFB0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080" t="16246" b="34436"/>
          <a:stretch/>
        </p:blipFill>
        <p:spPr>
          <a:xfrm>
            <a:off x="0" y="0"/>
            <a:ext cx="10222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45308-3207-4F82-9B4F-42E5CDF795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611" y="3074732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7F50-9B05-4578-BD95-761CCEEEA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611" y="5748640"/>
            <a:ext cx="9144000" cy="3747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Satakunta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4830E9-5565-4B77-A6A5-573A79B9A964}"/>
              </a:ext>
            </a:extLst>
          </p:cNvPr>
          <p:cNvCxnSpPr/>
          <p:nvPr userDrawn="1"/>
        </p:nvCxnSpPr>
        <p:spPr>
          <a:xfrm>
            <a:off x="759941" y="5535827"/>
            <a:ext cx="12995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80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E8AC-4A8A-4FAB-9968-43093764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D5CD6-31F8-4146-9857-ABF5A8B2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0E785-BF07-4CF2-A69F-574AF7526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B77A9-CC46-4086-B1DF-D2D6DCA5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1D053-50F4-4412-83AA-D768AB76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943C6-DB25-4F39-8301-EB89642B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0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9813-4665-40B6-ABCA-74DF828F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D50C8-5C71-4248-B577-D2A369483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C35B1-2672-4E3C-91B1-E05ACE8E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74F2-F914-4A8E-9E80-E7E62D9A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6341-C6F2-44E7-B07C-93CDC5B6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08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3678C-08CC-45B0-B69B-87D49E757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E56E8-2533-4B9E-B117-97CD77560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2970-F60C-4B68-9D95-E7D05C67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D762-82DE-419D-B1F6-24161EC9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7F2E-E4CF-4457-B454-5D2FFCFE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2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D36854-55C7-439D-BDD2-8C7B9CA5F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4" t="48146" r="7995"/>
          <a:stretch/>
        </p:blipFill>
        <p:spPr>
          <a:xfrm>
            <a:off x="-3" y="0"/>
            <a:ext cx="12192003" cy="216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352425"/>
            <a:ext cx="12192003" cy="1360357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481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F017B-84C1-429F-906D-E9B42CE16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9AABD-9DD5-4E60-8C67-A0093EA6F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FC19-9712-4BA6-BF62-0185689E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BBEE-FB93-4489-B428-51D85792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0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F1B4-12FC-4B5F-A91B-0F69723A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CF95F-75BA-4FF9-AE77-9C6900DE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EDAB-252C-420E-B323-AEB255C8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9470-E739-4733-987B-10DBBCDC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EC64-CC5C-4A44-A92E-E51A558E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5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DFC7-6FB1-45CB-824C-8822EECD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391A-6D06-4A10-BABC-B5864EEDF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E944E-1A7B-4B2A-A77C-4548C9D80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1F08C-F1E2-4B31-8619-4CB2460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98EF5-62ED-4075-A4FA-69CFC958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9CD0D-1E98-4ABD-B3A0-5D11C4DC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D773-2BE1-414C-81F7-70BE280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D331-29EF-4D64-9BE0-FD22F33CE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7FF7-2C02-4535-A679-7CEB91D5C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F0BDD-C601-4711-BED1-AFAE84623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23D2F-25F3-4292-BA75-7CB010B10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D1B9A-E19A-4825-9C0D-F3B1AF93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0E81D-F4C6-4C2A-874A-8D29A6BE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99793-0967-4E8B-BCCE-1D5C7BD3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42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4C59-4851-4452-9A8E-4CB46F89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E5106-B22B-4D8F-AD41-B137EF23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30BFC-8501-4A55-B9D4-148EDDD6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0EE1D-05A2-41E8-A8BE-C406DE2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1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C0F20-A233-43A5-955C-5B8FB2F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B94AC-6236-4950-9A45-D1793C5A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8D94-D0A3-462D-9C64-50AF4CC9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3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4F68-EA4A-48A8-93CB-2763C3E2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F2B5-8EF6-48A7-B109-17796F721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5820D-9F13-4E0C-A96C-687EA0D14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DE5D3-0CF9-4A8A-83A9-A3855B52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61231-881E-471D-87C4-580743D4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AC005-36B2-43C5-B4F3-91ED6B78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03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B7CEA-1A3E-42B7-AAC5-7D1188C2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1F77-B53A-442F-895E-833C58E5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32A11-8329-4223-9060-90F47A424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21E8-3A56-459A-864C-2E5C00010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0E16C-C224-444A-9E35-8B38A968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4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D59E6-E5A2-446C-8A77-316F76FE7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611" y="3074732"/>
            <a:ext cx="9652686" cy="2387600"/>
          </a:xfrm>
        </p:spPr>
        <p:txBody>
          <a:bodyPr/>
          <a:lstStyle/>
          <a:p>
            <a:r>
              <a:rPr lang="en-US" dirty="0"/>
              <a:t>WELL-BEING </a:t>
            </a:r>
            <a:br>
              <a:rPr lang="en-US" dirty="0"/>
            </a:br>
            <a:r>
              <a:rPr lang="en-US" dirty="0"/>
              <a:t>AND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C32269-3644-4C33-8CC9-71DD94ECC1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Satakunta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0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9CA80D-288B-49A6-A28C-74D00E06BFDB}"/>
              </a:ext>
            </a:extLst>
          </p:cNvPr>
          <p:cNvSpPr/>
          <p:nvPr/>
        </p:nvSpPr>
        <p:spPr>
          <a:xfrm>
            <a:off x="-14305" y="0"/>
            <a:ext cx="93694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67C396-252F-44B8-8601-BE3F87B80C87}"/>
              </a:ext>
            </a:extLst>
          </p:cNvPr>
          <p:cNvGrpSpPr/>
          <p:nvPr/>
        </p:nvGrpSpPr>
        <p:grpSpPr>
          <a:xfrm>
            <a:off x="6351744" y="1391112"/>
            <a:ext cx="4311090" cy="1988377"/>
            <a:chOff x="7008388" y="501131"/>
            <a:chExt cx="4311090" cy="19883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3F500C-4D5B-49EC-BA72-230C17EFE9F7}"/>
                </a:ext>
              </a:extLst>
            </p:cNvPr>
            <p:cNvSpPr txBox="1"/>
            <p:nvPr/>
          </p:nvSpPr>
          <p:spPr>
            <a:xfrm>
              <a:off x="7573872" y="704192"/>
              <a:ext cx="374560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b="1" dirty="0"/>
                <a:t>Crossfit</a:t>
              </a:r>
            </a:p>
            <a:p>
              <a:endParaRPr lang="fi-FI" b="1" dirty="0"/>
            </a:p>
            <a:p>
              <a:endParaRPr lang="fi-FI" b="1" dirty="0"/>
            </a:p>
            <a:p>
              <a:endParaRPr lang="fi-FI" b="1" dirty="0"/>
            </a:p>
            <a:p>
              <a:r>
                <a:rPr lang="fi-FI" b="1" dirty="0"/>
                <a:t>The </a:t>
              </a:r>
              <a:r>
                <a:rPr lang="fi-FI" b="1" dirty="0" err="1"/>
                <a:t>Finnish</a:t>
              </a:r>
              <a:r>
                <a:rPr lang="fi-FI" b="1" dirty="0"/>
                <a:t> Baseball </a:t>
              </a:r>
              <a:r>
                <a:rPr lang="fi-FI" b="1" dirty="0" err="1"/>
                <a:t>Success</a:t>
              </a:r>
              <a:r>
                <a:rPr lang="fi-FI" b="1" dirty="0"/>
                <a:t> </a:t>
              </a:r>
              <a:r>
                <a:rPr lang="fi-FI" b="1" dirty="0" err="1"/>
                <a:t>Story</a:t>
              </a:r>
              <a:endParaRPr lang="fi-FI" b="1" dirty="0"/>
            </a:p>
            <a:p>
              <a:pPr lvl="1"/>
              <a:r>
                <a:rPr lang="fi-FI" dirty="0" err="1"/>
                <a:t>Frontrunner</a:t>
              </a:r>
              <a:r>
                <a:rPr lang="fi-FI" dirty="0"/>
                <a:t> in Superpesis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39FF3DB-6A58-4DE1-88A0-2ED58AC9F4F0}"/>
                </a:ext>
              </a:extLst>
            </p:cNvPr>
            <p:cNvGrpSpPr/>
            <p:nvPr/>
          </p:nvGrpSpPr>
          <p:grpSpPr>
            <a:xfrm>
              <a:off x="7008388" y="501131"/>
              <a:ext cx="565484" cy="769441"/>
              <a:chOff x="1441970" y="2368090"/>
              <a:chExt cx="565484" cy="769441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31B5F24-72D7-467D-BE9A-6F607655AD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7454" y="2635052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A382F98-75E6-49B2-82A7-04E3C984BE43}"/>
                  </a:ext>
                </a:extLst>
              </p:cNvPr>
              <p:cNvSpPr txBox="1"/>
              <p:nvPr/>
            </p:nvSpPr>
            <p:spPr>
              <a:xfrm>
                <a:off x="1441970" y="2368090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5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AB1C9D9-8BB7-4B8E-BFCA-D3D65E7267B7}"/>
                </a:ext>
              </a:extLst>
            </p:cNvPr>
            <p:cNvGrpSpPr/>
            <p:nvPr/>
          </p:nvGrpSpPr>
          <p:grpSpPr>
            <a:xfrm>
              <a:off x="7008388" y="1720067"/>
              <a:ext cx="565484" cy="769441"/>
              <a:chOff x="1441971" y="2495392"/>
              <a:chExt cx="565484" cy="76944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666F7F9-FFBD-444C-A617-7D0783A1A6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7455" y="2637465"/>
                <a:ext cx="0" cy="5024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DB69F58-36B6-4426-A015-2101CCFA3281}"/>
                  </a:ext>
                </a:extLst>
              </p:cNvPr>
              <p:cNvSpPr txBox="1"/>
              <p:nvPr/>
            </p:nvSpPr>
            <p:spPr>
              <a:xfrm>
                <a:off x="1441971" y="2495392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6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AB1EB13-AF21-404E-AC3E-E32502A8E6ED}"/>
              </a:ext>
            </a:extLst>
          </p:cNvPr>
          <p:cNvGrpSpPr/>
          <p:nvPr/>
        </p:nvGrpSpPr>
        <p:grpSpPr>
          <a:xfrm>
            <a:off x="1614796" y="1391112"/>
            <a:ext cx="3500904" cy="4075776"/>
            <a:chOff x="1469039" y="1122121"/>
            <a:chExt cx="3500904" cy="40757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2DDD35-9DFF-4463-9E8F-00AC0974AAB0}"/>
                </a:ext>
              </a:extLst>
            </p:cNvPr>
            <p:cNvGrpSpPr/>
            <p:nvPr/>
          </p:nvGrpSpPr>
          <p:grpSpPr>
            <a:xfrm>
              <a:off x="1469039" y="1122121"/>
              <a:ext cx="3500904" cy="4075776"/>
              <a:chOff x="1394611" y="501131"/>
              <a:chExt cx="3500904" cy="4075776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502FBF-79C3-4B4C-9EB6-9ED287B8D6A7}"/>
                  </a:ext>
                </a:extLst>
              </p:cNvPr>
              <p:cNvSpPr txBox="1"/>
              <p:nvPr/>
            </p:nvSpPr>
            <p:spPr>
              <a:xfrm>
                <a:off x="1960096" y="705508"/>
                <a:ext cx="2935419" cy="3693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i-FI" b="1" dirty="0" err="1"/>
                  <a:t>High-Quality</a:t>
                </a:r>
                <a:r>
                  <a:rPr lang="fi-FI" b="1" dirty="0"/>
                  <a:t> Care</a:t>
                </a:r>
              </a:p>
              <a:p>
                <a:endParaRPr lang="fi-FI" b="1" dirty="0"/>
              </a:p>
              <a:p>
                <a:endParaRPr lang="fi-FI" b="1" dirty="0"/>
              </a:p>
              <a:p>
                <a:endParaRPr lang="fi-FI" dirty="0"/>
              </a:p>
              <a:p>
                <a:r>
                  <a:rPr lang="fi-FI" b="1" dirty="0"/>
                  <a:t>Private Service Providers</a:t>
                </a:r>
              </a:p>
              <a:p>
                <a:endParaRPr lang="fi-FI" dirty="0"/>
              </a:p>
              <a:p>
                <a:endParaRPr lang="fi-FI" dirty="0"/>
              </a:p>
              <a:p>
                <a:endParaRPr lang="fi-FI" dirty="0"/>
              </a:p>
              <a:p>
                <a:r>
                  <a:rPr lang="fi-FI" b="1" dirty="0"/>
                  <a:t>Yyteri – </a:t>
                </a:r>
                <a:r>
                  <a:rPr lang="fi-FI" b="1" dirty="0" err="1"/>
                  <a:t>the</a:t>
                </a:r>
                <a:r>
                  <a:rPr lang="fi-FI" b="1" dirty="0"/>
                  <a:t> Full </a:t>
                </a:r>
                <a:r>
                  <a:rPr lang="fi-FI" b="1" dirty="0" err="1"/>
                  <a:t>Experience</a:t>
                </a:r>
                <a:endParaRPr lang="fi-FI" b="1" dirty="0"/>
              </a:p>
              <a:p>
                <a:endParaRPr lang="fi-FI" b="1" dirty="0"/>
              </a:p>
              <a:p>
                <a:endParaRPr lang="fi-FI" b="1" dirty="0"/>
              </a:p>
              <a:p>
                <a:endParaRPr lang="fi-FI" b="1" dirty="0"/>
              </a:p>
              <a:p>
                <a:r>
                  <a:rPr lang="fi-FI" b="1" dirty="0"/>
                  <a:t>Home of Yoga</a:t>
                </a:r>
                <a:endParaRPr lang="fi-FI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C29CB7-201E-415A-9C5F-3A5FF6FCFB5A}"/>
                  </a:ext>
                </a:extLst>
              </p:cNvPr>
              <p:cNvSpPr txBox="1"/>
              <p:nvPr/>
            </p:nvSpPr>
            <p:spPr>
              <a:xfrm>
                <a:off x="1394611" y="501131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1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422578D-A6B9-46C0-A771-DD1C599DBBF6}"/>
                  </a:ext>
                </a:extLst>
              </p:cNvPr>
              <p:cNvGrpSpPr/>
              <p:nvPr/>
            </p:nvGrpSpPr>
            <p:grpSpPr>
              <a:xfrm>
                <a:off x="1394611" y="1594700"/>
                <a:ext cx="565484" cy="769441"/>
                <a:chOff x="1691036" y="2782416"/>
                <a:chExt cx="565484" cy="769441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134428D-D2E3-4EB6-A774-622609391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520" y="3049378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C4C8311-A47A-4901-BA0B-AD28B5442BEF}"/>
                    </a:ext>
                  </a:extLst>
                </p:cNvPr>
                <p:cNvSpPr txBox="1"/>
                <p:nvPr/>
              </p:nvSpPr>
              <p:spPr>
                <a:xfrm>
                  <a:off x="1691036" y="2782416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2</a:t>
                  </a:r>
                </a:p>
              </p:txBody>
            </p:sp>
          </p:grp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2FECB88-2C17-46CA-975D-5877950C0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0095" y="768093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8542855-C1B5-4CD6-AAB8-985527F360DE}"/>
                  </a:ext>
                </a:extLst>
              </p:cNvPr>
              <p:cNvSpPr txBox="1"/>
              <p:nvPr/>
            </p:nvSpPr>
            <p:spPr>
              <a:xfrm>
                <a:off x="1394611" y="2701083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3</a:t>
                </a: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1130534-B628-49D7-972D-B3099A2179E4}"/>
                  </a:ext>
                </a:extLst>
              </p:cNvPr>
              <p:cNvGrpSpPr/>
              <p:nvPr/>
            </p:nvGrpSpPr>
            <p:grpSpPr>
              <a:xfrm>
                <a:off x="1394611" y="3807466"/>
                <a:ext cx="565484" cy="769441"/>
                <a:chOff x="1691035" y="2244434"/>
                <a:chExt cx="565484" cy="769441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3539608-9267-49E4-9BDC-284F45DA7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6519" y="2511396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848EA99-BECF-460E-B57D-F9B86F8470FA}"/>
                    </a:ext>
                  </a:extLst>
                </p:cNvPr>
                <p:cNvSpPr txBox="1"/>
                <p:nvPr/>
              </p:nvSpPr>
              <p:spPr>
                <a:xfrm>
                  <a:off x="1691035" y="2244434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4</a:t>
                  </a:r>
                </a:p>
              </p:txBody>
            </p:sp>
          </p:grp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6629674-2BA1-414D-8C26-93511AA58B68}"/>
                </a:ext>
              </a:extLst>
            </p:cNvPr>
            <p:cNvCxnSpPr>
              <a:cxnSpLocks/>
            </p:cNvCxnSpPr>
            <p:nvPr/>
          </p:nvCxnSpPr>
          <p:spPr>
            <a:xfrm>
              <a:off x="2034523" y="3589035"/>
              <a:ext cx="0" cy="2355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CB034F34-4B72-4C34-8964-3CA06AD3CB81}"/>
              </a:ext>
            </a:extLst>
          </p:cNvPr>
          <p:cNvSpPr/>
          <p:nvPr/>
        </p:nvSpPr>
        <p:spPr>
          <a:xfrm>
            <a:off x="601851" y="757066"/>
            <a:ext cx="10704163" cy="5362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36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8F3C0-678A-4741-AA74-DF92D26D4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586"/>
          <a:stretch/>
        </p:blipFill>
        <p:spPr>
          <a:xfrm>
            <a:off x="-1" y="0"/>
            <a:ext cx="681547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6A8CC74-2838-4DD3-A01B-8AA25359E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470" y="740451"/>
            <a:ext cx="5376530" cy="2017747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High-Quality</a:t>
            </a:r>
            <a:br>
              <a:rPr lang="en-US" sz="6000" dirty="0"/>
            </a:br>
            <a:r>
              <a:rPr lang="en-US" sz="6000" dirty="0"/>
              <a:t>Care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37657A-4731-4459-96A5-D2361E29C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602" y="3383146"/>
            <a:ext cx="4762267" cy="27575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  <a:latin typeface="Garamond" panose="02020404030301010803"/>
              </a:rPr>
              <a:t>The </a:t>
            </a:r>
            <a:r>
              <a:rPr lang="en-US" dirty="0" err="1">
                <a:solidFill>
                  <a:prstClr val="black"/>
                </a:solidFill>
                <a:latin typeface="Garamond" panose="02020404030301010803"/>
              </a:rPr>
              <a:t>Satakunta</a:t>
            </a:r>
            <a:r>
              <a:rPr lang="en-US" dirty="0">
                <a:solidFill>
                  <a:prstClr val="black"/>
                </a:solidFill>
                <a:latin typeface="Garamond" panose="02020404030301010803"/>
              </a:rPr>
              <a:t> Hospital District provides high-quality services to the residents of its 17 member municipalities. </a:t>
            </a:r>
            <a:br>
              <a:rPr lang="en-US" dirty="0">
                <a:solidFill>
                  <a:prstClr val="black"/>
                </a:solidFill>
                <a:latin typeface="Garamond" panose="02020404030301010803"/>
              </a:rPr>
            </a:br>
            <a:br>
              <a:rPr lang="en-US" dirty="0">
                <a:solidFill>
                  <a:prstClr val="black"/>
                </a:solidFill>
                <a:latin typeface="Garamond" panose="02020404030301010803"/>
              </a:rPr>
            </a:br>
            <a:r>
              <a:rPr lang="en-US" dirty="0">
                <a:solidFill>
                  <a:prstClr val="black"/>
                </a:solidFill>
                <a:latin typeface="Garamond" panose="02020404030301010803"/>
              </a:rPr>
              <a:t>Its hospitals are located in Pori, Rauma and </a:t>
            </a:r>
            <a:r>
              <a:rPr lang="en-US" dirty="0" err="1">
                <a:solidFill>
                  <a:prstClr val="black"/>
                </a:solidFill>
                <a:latin typeface="Garamond" panose="02020404030301010803"/>
              </a:rPr>
              <a:t>Harjavalta</a:t>
            </a:r>
            <a:r>
              <a:rPr lang="en-US" dirty="0">
                <a:solidFill>
                  <a:prstClr val="black"/>
                </a:solidFill>
                <a:latin typeface="Garamond" panose="02020404030301010803"/>
              </a:rPr>
              <a:t>. </a:t>
            </a:r>
            <a:br>
              <a:rPr lang="en-US" dirty="0">
                <a:solidFill>
                  <a:prstClr val="black"/>
                </a:solidFill>
                <a:latin typeface="Garamond" panose="02020404030301010803"/>
              </a:rPr>
            </a:br>
            <a:br>
              <a:rPr lang="en-US" dirty="0">
                <a:solidFill>
                  <a:prstClr val="black"/>
                </a:solidFill>
                <a:latin typeface="Garamond" panose="02020404030301010803"/>
              </a:rPr>
            </a:br>
            <a:r>
              <a:rPr lang="en-US" dirty="0">
                <a:solidFill>
                  <a:prstClr val="black"/>
                </a:solidFill>
                <a:latin typeface="Garamond" panose="02020404030301010803"/>
              </a:rPr>
              <a:t>About 3,700 people work for the </a:t>
            </a:r>
            <a:r>
              <a:rPr lang="en-US" dirty="0" err="1">
                <a:solidFill>
                  <a:prstClr val="black"/>
                </a:solidFill>
                <a:latin typeface="Garamond" panose="02020404030301010803"/>
              </a:rPr>
              <a:t>Satakunta</a:t>
            </a:r>
            <a:r>
              <a:rPr lang="en-US" dirty="0">
                <a:solidFill>
                  <a:prstClr val="black"/>
                </a:solidFill>
                <a:latin typeface="Garamond" panose="02020404030301010803"/>
              </a:rPr>
              <a:t> Hospital District.</a:t>
            </a:r>
            <a:endParaRPr lang="fi-FI" dirty="0">
              <a:solidFill>
                <a:prstClr val="black"/>
              </a:solidFill>
              <a:latin typeface="Garamond" panose="02020404030301010803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0D4FC-F9E4-4057-B50F-F09D583D83C7}"/>
              </a:ext>
            </a:extLst>
          </p:cNvPr>
          <p:cNvCxnSpPr>
            <a:cxnSpLocks/>
          </p:cNvCxnSpPr>
          <p:nvPr/>
        </p:nvCxnSpPr>
        <p:spPr>
          <a:xfrm>
            <a:off x="8883857" y="2744116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997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8ECE2-73B8-4336-945E-DE5CCCAAE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137000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Private Service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7B4DB-4ABD-4B33-8ABF-58B967B9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7031"/>
            <a:ext cx="12192000" cy="223103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Mehiläinen</a:t>
            </a:r>
            <a:r>
              <a:rPr lang="en-US" dirty="0"/>
              <a:t> and </a:t>
            </a:r>
            <a:r>
              <a:rPr lang="en-US" dirty="0" err="1"/>
              <a:t>Terveystalo</a:t>
            </a:r>
            <a:r>
              <a:rPr lang="en-US" dirty="0"/>
              <a:t>, Finland's largest private providers of social and health services, both operate in </a:t>
            </a:r>
            <a:r>
              <a:rPr lang="en-US" dirty="0" err="1"/>
              <a:t>Satakunta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Both are also major providers of occupational health services.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EC7A3D-0BD9-4B54-BB11-E4E0A339B811}"/>
              </a:ext>
            </a:extLst>
          </p:cNvPr>
          <p:cNvCxnSpPr>
            <a:cxnSpLocks/>
          </p:cNvCxnSpPr>
          <p:nvPr/>
        </p:nvCxnSpPr>
        <p:spPr>
          <a:xfrm>
            <a:off x="5445125" y="1633130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Kumppanit - Yrityskylä">
            <a:extLst>
              <a:ext uri="{FF2B5EF4-FFF2-40B4-BE49-F238E27FC236}">
                <a16:creationId xmlns:a16="http://schemas.microsoft.com/office/drawing/2014/main" id="{1A919671-7EE7-4CF9-8AC8-996148B19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4" t="11417" r="21636" b="14781"/>
          <a:stretch/>
        </p:blipFill>
        <p:spPr bwMode="auto">
          <a:xfrm>
            <a:off x="7288370" y="3785605"/>
            <a:ext cx="2177410" cy="113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1D5E33-0418-4A64-B53E-02CADF998955}"/>
              </a:ext>
            </a:extLst>
          </p:cNvPr>
          <p:cNvGrpSpPr/>
          <p:nvPr/>
        </p:nvGrpSpPr>
        <p:grpSpPr>
          <a:xfrm>
            <a:off x="6835271" y="5263922"/>
            <a:ext cx="3302517" cy="639264"/>
            <a:chOff x="7040798" y="5425175"/>
            <a:chExt cx="3302517" cy="639264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B10F75DF-685F-407A-B997-F861842521CC}"/>
                </a:ext>
              </a:extLst>
            </p:cNvPr>
            <p:cNvSpPr txBox="1">
              <a:spLocks/>
            </p:cNvSpPr>
            <p:nvPr/>
          </p:nvSpPr>
          <p:spPr>
            <a:xfrm>
              <a:off x="7597895" y="5448633"/>
              <a:ext cx="2745420" cy="6158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Several offices in </a:t>
              </a:r>
              <a:r>
                <a:rPr lang="en-US" dirty="0" err="1"/>
                <a:t>Satakunta</a:t>
              </a:r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A5B71FE-5C45-4078-BD84-0481CD95DE73}"/>
                </a:ext>
              </a:extLst>
            </p:cNvPr>
            <p:cNvGrpSpPr/>
            <p:nvPr/>
          </p:nvGrpSpPr>
          <p:grpSpPr>
            <a:xfrm>
              <a:off x="7040798" y="5425175"/>
              <a:ext cx="531266" cy="528920"/>
              <a:chOff x="8911131" y="2356756"/>
              <a:chExt cx="531266" cy="528920"/>
            </a:xfrm>
          </p:grpSpPr>
          <p:sp>
            <p:nvSpPr>
              <p:cNvPr id="23" name="Teardrop 22">
                <a:extLst>
                  <a:ext uri="{FF2B5EF4-FFF2-40B4-BE49-F238E27FC236}">
                    <a16:creationId xmlns:a16="http://schemas.microsoft.com/office/drawing/2014/main" id="{93F0ED55-A7AD-4B58-90AC-BF2FE73AB2B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35854">
                <a:off x="8911131" y="2356756"/>
                <a:ext cx="531266" cy="528920"/>
              </a:xfrm>
              <a:prstGeom prst="teardrop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C919697-EC55-4C25-8A2D-F8AF0B225F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26525" y="2472093"/>
                <a:ext cx="300480" cy="2982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0D5FE9C-955D-43E5-9855-FCA16F42FD0E}"/>
              </a:ext>
            </a:extLst>
          </p:cNvPr>
          <p:cNvSpPr/>
          <p:nvPr/>
        </p:nvSpPr>
        <p:spPr>
          <a:xfrm>
            <a:off x="5991063" y="3276910"/>
            <a:ext cx="4772025" cy="3016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4C2B27-6704-47F6-998E-EDE76EFB74B5}"/>
              </a:ext>
            </a:extLst>
          </p:cNvPr>
          <p:cNvGrpSpPr/>
          <p:nvPr/>
        </p:nvGrpSpPr>
        <p:grpSpPr>
          <a:xfrm>
            <a:off x="1428750" y="3051130"/>
            <a:ext cx="4772025" cy="3016439"/>
            <a:chOff x="1559341" y="3048000"/>
            <a:chExt cx="4772025" cy="301643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C4B2B9-9427-412C-871C-A7608A575A9A}"/>
                </a:ext>
              </a:extLst>
            </p:cNvPr>
            <p:cNvGrpSpPr/>
            <p:nvPr/>
          </p:nvGrpSpPr>
          <p:grpSpPr>
            <a:xfrm>
              <a:off x="2371626" y="5035044"/>
              <a:ext cx="3240594" cy="639264"/>
              <a:chOff x="2062880" y="5159383"/>
              <a:chExt cx="3240594" cy="639264"/>
            </a:xfrm>
          </p:grpSpPr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4AED8DF2-352F-45A6-B08E-6CD505135E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11799" y="5168204"/>
                <a:ext cx="2691675" cy="6304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/>
                  <a:t>Kankaanpää</a:t>
                </a:r>
                <a:r>
                  <a:rPr lang="en-US" dirty="0"/>
                  <a:t>, Rauma &amp; Pori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C5AFDDA-1368-46D0-8A25-03153D625E36}"/>
                  </a:ext>
                </a:extLst>
              </p:cNvPr>
              <p:cNvGrpSpPr/>
              <p:nvPr/>
            </p:nvGrpSpPr>
            <p:grpSpPr>
              <a:xfrm>
                <a:off x="2062880" y="5159383"/>
                <a:ext cx="531266" cy="528920"/>
                <a:chOff x="8554671" y="2356756"/>
                <a:chExt cx="531266" cy="528920"/>
              </a:xfrm>
            </p:grpSpPr>
            <p:sp>
              <p:nvSpPr>
                <p:cNvPr id="18" name="Teardrop 17">
                  <a:extLst>
                    <a:ext uri="{FF2B5EF4-FFF2-40B4-BE49-F238E27FC236}">
                      <a16:creationId xmlns:a16="http://schemas.microsoft.com/office/drawing/2014/main" id="{ED0DB9C4-950D-4986-8CC5-191A60B735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8135854">
                  <a:off x="8554671" y="2356756"/>
                  <a:ext cx="531266" cy="528920"/>
                </a:xfrm>
                <a:prstGeom prst="teardrop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60DA5C4-5AB0-40A9-9C16-57AF4DEC9D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670065" y="2472093"/>
                  <a:ext cx="300480" cy="29825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4F7A414-1F39-480B-80AB-3908C659D895}"/>
                </a:ext>
              </a:extLst>
            </p:cNvPr>
            <p:cNvSpPr/>
            <p:nvPr/>
          </p:nvSpPr>
          <p:spPr>
            <a:xfrm>
              <a:off x="1559341" y="3048000"/>
              <a:ext cx="4772025" cy="30164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EEC63E-6A2A-46BC-9650-B93582721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69" b="12004"/>
            <a:stretch/>
          </p:blipFill>
          <p:spPr>
            <a:xfrm>
              <a:off x="2862840" y="3453255"/>
              <a:ext cx="2258166" cy="13287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303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96BF392-0120-4D80-95F1-091A6D908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85" b="3694"/>
          <a:stretch/>
        </p:blipFill>
        <p:spPr>
          <a:xfrm>
            <a:off x="0" y="3248738"/>
            <a:ext cx="12198938" cy="3084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DE290-BA43-499B-94F9-FFB29A26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5" y="380623"/>
            <a:ext cx="10515600" cy="1325563"/>
          </a:xfrm>
        </p:spPr>
        <p:txBody>
          <a:bodyPr>
            <a:normAutofit/>
          </a:bodyPr>
          <a:lstStyle/>
          <a:p>
            <a:r>
              <a:rPr lang="fi-FI" sz="6000" dirty="0"/>
              <a:t>Yyteri – </a:t>
            </a:r>
            <a:r>
              <a:rPr lang="fi-FI" sz="6000" dirty="0" err="1"/>
              <a:t>the</a:t>
            </a:r>
            <a:r>
              <a:rPr lang="fi-FI" sz="6000" dirty="0"/>
              <a:t> Full </a:t>
            </a:r>
            <a:r>
              <a:rPr lang="fi-FI" sz="6000" dirty="0" err="1"/>
              <a:t>Experience</a:t>
            </a:r>
            <a:endParaRPr lang="en-US" sz="6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D8749D-BFB4-4ABF-B31E-987781E2AA6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1005" y="2126039"/>
            <a:ext cx="73533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lnSpc>
                <a:spcPct val="9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Garamond" panose="02020404030301010803"/>
              </a:rPr>
              <a:t>In </a:t>
            </a:r>
            <a:r>
              <a:rPr lang="en-US" sz="1800" dirty="0" err="1">
                <a:solidFill>
                  <a:prstClr val="black"/>
                </a:solidFill>
                <a:latin typeface="Garamond" panose="02020404030301010803"/>
              </a:rPr>
              <a:t>Yyteri</a:t>
            </a:r>
            <a:r>
              <a:rPr lang="en-US" sz="1800" dirty="0">
                <a:solidFill>
                  <a:prstClr val="black"/>
                </a:solidFill>
                <a:latin typeface="Garamond" panose="02020404030301010803"/>
              </a:rPr>
              <a:t> you can enjoy more than six kilometers of sandy beach, countless hiking trails and various activities from golf to paddling.</a:t>
            </a:r>
            <a:endParaRPr lang="fi-FI" sz="1800" dirty="0">
              <a:solidFill>
                <a:prstClr val="black"/>
              </a:solidFill>
              <a:latin typeface="Garamond" panose="02020404030301010803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549CE8-05EE-43D4-B800-BE93020C3E5B}"/>
              </a:ext>
            </a:extLst>
          </p:cNvPr>
          <p:cNvGrpSpPr/>
          <p:nvPr/>
        </p:nvGrpSpPr>
        <p:grpSpPr>
          <a:xfrm>
            <a:off x="7777433" y="1397364"/>
            <a:ext cx="4063272" cy="4063272"/>
            <a:chOff x="3205433" y="2714166"/>
            <a:chExt cx="4063272" cy="406327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B73E5D5-BAD7-4D65-B47F-81AFFB4E6C21}"/>
                </a:ext>
              </a:extLst>
            </p:cNvPr>
            <p:cNvSpPr/>
            <p:nvPr/>
          </p:nvSpPr>
          <p:spPr>
            <a:xfrm>
              <a:off x="3205433" y="2714166"/>
              <a:ext cx="4063272" cy="406327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F488E0-0074-4B77-B29E-189E443DBD6A}"/>
                </a:ext>
              </a:extLst>
            </p:cNvPr>
            <p:cNvSpPr txBox="1"/>
            <p:nvPr/>
          </p:nvSpPr>
          <p:spPr>
            <a:xfrm>
              <a:off x="3403083" y="4223664"/>
              <a:ext cx="36576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Yyteri</a:t>
              </a:r>
              <a:r>
                <a:rPr lang="en-US" dirty="0">
                  <a:solidFill>
                    <a:schemeClr val="bg1"/>
                  </a:solidFill>
                </a:rPr>
                <a:t> is known as the Finnish surfing capital and one of the best surfing beaches in Finland.</a:t>
              </a:r>
              <a:br>
                <a:rPr lang="en-US" dirty="0">
                  <a:solidFill>
                    <a:schemeClr val="bg1"/>
                  </a:solidFill>
                </a:rPr>
              </a:b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It was in </a:t>
              </a:r>
              <a:r>
                <a:rPr lang="en-US" dirty="0" err="1">
                  <a:solidFill>
                    <a:schemeClr val="bg1"/>
                  </a:solidFill>
                </a:rPr>
                <a:t>Yyteri</a:t>
              </a:r>
              <a:r>
                <a:rPr lang="en-US" dirty="0">
                  <a:solidFill>
                    <a:schemeClr val="bg1"/>
                  </a:solidFill>
                </a:rPr>
                <a:t> the Finnish surfing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culture started off in the 1990s.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8ABF5A-7BD3-401F-845A-1B9B8EA89831}"/>
              </a:ext>
            </a:extLst>
          </p:cNvPr>
          <p:cNvCxnSpPr>
            <a:cxnSpLocks/>
          </p:cNvCxnSpPr>
          <p:nvPr/>
        </p:nvCxnSpPr>
        <p:spPr>
          <a:xfrm>
            <a:off x="471037" y="1614332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2C57428-114E-4203-A52F-52900C2AA4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r="33430" b="5324"/>
          <a:stretch/>
        </p:blipFill>
        <p:spPr>
          <a:xfrm>
            <a:off x="9319036" y="1763392"/>
            <a:ext cx="980058" cy="856891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72A956-CE8D-4A6E-9C0C-A32F3A8BEB7A}"/>
              </a:ext>
            </a:extLst>
          </p:cNvPr>
          <p:cNvSpPr txBox="1"/>
          <p:nvPr/>
        </p:nvSpPr>
        <p:spPr>
          <a:xfrm>
            <a:off x="-42047" y="6131557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Visit Pori / Toni </a:t>
            </a:r>
            <a:r>
              <a:rPr lang="en-US" sz="800" dirty="0" err="1">
                <a:solidFill>
                  <a:schemeClr val="bg1"/>
                </a:solidFill>
              </a:rPr>
              <a:t>Mailanen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56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8C90FF-A6D6-416B-87CE-6F00B5D07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452268-7591-4588-BD64-12D044C9D76D}"/>
              </a:ext>
            </a:extLst>
          </p:cNvPr>
          <p:cNvSpPr/>
          <p:nvPr/>
        </p:nvSpPr>
        <p:spPr>
          <a:xfrm>
            <a:off x="7607300" y="0"/>
            <a:ext cx="37465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8CB5A-BE8C-40CF-AA3A-5C3C780C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300" y="35400"/>
            <a:ext cx="3746500" cy="3393600"/>
          </a:xfrm>
        </p:spPr>
        <p:txBody>
          <a:bodyPr>
            <a:normAutofit/>
          </a:bodyPr>
          <a:lstStyle/>
          <a:p>
            <a:pPr algn="ctr"/>
            <a:r>
              <a:rPr lang="fi-FI" sz="6000" dirty="0"/>
              <a:t>Home of Yoga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7E2B8-1135-46BC-BE42-B8021E4D1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4670" y="3429000"/>
            <a:ext cx="3071759" cy="290036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  <a:latin typeface="Garamond" panose="02020404030301010803"/>
              </a:rPr>
              <a:t>Finland’s </a:t>
            </a:r>
            <a:r>
              <a:rPr lang="en-US" b="1" dirty="0">
                <a:solidFill>
                  <a:prstClr val="black"/>
                </a:solidFill>
                <a:latin typeface="Garamond" panose="02020404030301010803"/>
              </a:rPr>
              <a:t>FIRST </a:t>
            </a:r>
            <a:br>
              <a:rPr lang="en-US" dirty="0">
                <a:solidFill>
                  <a:prstClr val="black"/>
                </a:solidFill>
                <a:latin typeface="Garamond" panose="02020404030301010803"/>
              </a:rPr>
            </a:br>
            <a:r>
              <a:rPr lang="en-US" dirty="0">
                <a:solidFill>
                  <a:prstClr val="black"/>
                </a:solidFill>
                <a:latin typeface="Garamond" panose="02020404030301010803"/>
              </a:rPr>
              <a:t>yoga school focusing exclusively on ashtanga yoga was founded in Pori in 1997.</a:t>
            </a:r>
            <a:br>
              <a:rPr lang="en-US" dirty="0">
                <a:solidFill>
                  <a:prstClr val="black"/>
                </a:solidFill>
                <a:latin typeface="Garamond" panose="02020404030301010803"/>
              </a:rPr>
            </a:br>
            <a:br>
              <a:rPr lang="en-US" dirty="0">
                <a:solidFill>
                  <a:prstClr val="black"/>
                </a:solidFill>
                <a:latin typeface="Garamond" panose="02020404030301010803"/>
              </a:rPr>
            </a:br>
            <a:r>
              <a:rPr lang="en-US" dirty="0">
                <a:solidFill>
                  <a:prstClr val="black"/>
                </a:solidFill>
                <a:latin typeface="Garamond" panose="02020404030301010803"/>
              </a:rPr>
              <a:t>Today, there are several different possibilities to practice yoga in </a:t>
            </a:r>
            <a:r>
              <a:rPr lang="en-US" dirty="0" err="1">
                <a:solidFill>
                  <a:prstClr val="black"/>
                </a:solidFill>
                <a:latin typeface="Garamond" panose="02020404030301010803"/>
              </a:rPr>
              <a:t>Satakunta</a:t>
            </a:r>
            <a:r>
              <a:rPr lang="en-US" dirty="0">
                <a:solidFill>
                  <a:prstClr val="black"/>
                </a:solidFill>
                <a:latin typeface="Garamond" panose="02020404030301010803"/>
              </a:rPr>
              <a:t>.</a:t>
            </a:r>
            <a:endParaRPr lang="fi-FI" dirty="0">
              <a:solidFill>
                <a:prstClr val="black"/>
              </a:solidFill>
              <a:latin typeface="Garamond" panose="02020404030301010803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4BCFDB-ABF7-459B-BE03-3557F6789C7F}"/>
              </a:ext>
            </a:extLst>
          </p:cNvPr>
          <p:cNvCxnSpPr>
            <a:cxnSpLocks/>
          </p:cNvCxnSpPr>
          <p:nvPr/>
        </p:nvCxnSpPr>
        <p:spPr>
          <a:xfrm>
            <a:off x="8829675" y="2721841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120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E84BA1-3D37-4B73-8F6F-9A9715DB3D8E}"/>
              </a:ext>
            </a:extLst>
          </p:cNvPr>
          <p:cNvSpPr/>
          <p:nvPr/>
        </p:nvSpPr>
        <p:spPr>
          <a:xfrm>
            <a:off x="1012150" y="2505075"/>
            <a:ext cx="5039857" cy="3286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953A6-08C7-4299-AA85-6E836B00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895" y="748172"/>
            <a:ext cx="385762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CrossFit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AE85B-DAF8-4C9F-A603-80A245052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694" y="2844986"/>
            <a:ext cx="4234026" cy="23145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CrossFit Pori is the </a:t>
            </a:r>
            <a:br>
              <a:rPr lang="en-US" dirty="0"/>
            </a:br>
            <a:r>
              <a:rPr lang="en-US" b="1" dirty="0"/>
              <a:t>OLDEST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CrossFit hall in Finland.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</a:t>
            </a:r>
            <a:r>
              <a:rPr lang="en-US" b="1" dirty="0"/>
              <a:t>FIRST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Finnish CrossFit Championship competition was organized in Pori in 2012.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9F6A6-0B7B-4E24-892C-B6AF4C92B4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9" r="8642"/>
          <a:stretch/>
        </p:blipFill>
        <p:spPr>
          <a:xfrm>
            <a:off x="5314950" y="861063"/>
            <a:ext cx="5972175" cy="5135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7879C-3AC7-4033-83FD-D547A1D66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07" y="5027421"/>
            <a:ext cx="1490425" cy="46575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03D7FA-1163-4F98-9551-81DCBD2E767D}"/>
              </a:ext>
            </a:extLst>
          </p:cNvPr>
          <p:cNvCxnSpPr>
            <a:cxnSpLocks/>
          </p:cNvCxnSpPr>
          <p:nvPr/>
        </p:nvCxnSpPr>
        <p:spPr>
          <a:xfrm>
            <a:off x="2493845" y="1990889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678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893C07-7DC8-424D-9A62-6F5F5C565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3" r="22334"/>
          <a:stretch/>
        </p:blipFill>
        <p:spPr>
          <a:xfrm>
            <a:off x="4471" y="0"/>
            <a:ext cx="39340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ABF585-9FF3-4643-9C44-BB84A875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274" y="380792"/>
            <a:ext cx="8249008" cy="2547410"/>
          </a:xfrm>
        </p:spPr>
        <p:txBody>
          <a:bodyPr>
            <a:normAutofit/>
          </a:bodyPr>
          <a:lstStyle/>
          <a:p>
            <a:pPr algn="ctr"/>
            <a:r>
              <a:rPr lang="fi-FI" sz="6000" dirty="0"/>
              <a:t>The </a:t>
            </a:r>
            <a:r>
              <a:rPr lang="fi-FI" sz="6000" dirty="0" err="1"/>
              <a:t>Finnish</a:t>
            </a:r>
            <a:r>
              <a:rPr lang="fi-FI" sz="6000" dirty="0"/>
              <a:t> Baseball </a:t>
            </a:r>
            <a:r>
              <a:rPr lang="fi-FI" sz="6000" dirty="0" err="1"/>
              <a:t>Success</a:t>
            </a:r>
            <a:r>
              <a:rPr lang="fi-FI" sz="6000" dirty="0"/>
              <a:t> </a:t>
            </a:r>
            <a:r>
              <a:rPr lang="fi-FI" sz="6000" dirty="0" err="1"/>
              <a:t>Story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14A6B-AC0A-41DE-B982-846BA7A9B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6441" y="3257989"/>
            <a:ext cx="7644809" cy="114649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Porin </a:t>
            </a:r>
            <a:r>
              <a:rPr lang="en-US" dirty="0" err="1"/>
              <a:t>Pesäkarhut</a:t>
            </a:r>
            <a:r>
              <a:rPr lang="en-US" dirty="0"/>
              <a:t> is a baseball club from Pori, and its women's team has played in the Finnish main series </a:t>
            </a:r>
            <a:r>
              <a:rPr lang="en-US" dirty="0" err="1"/>
              <a:t>Superpesis</a:t>
            </a:r>
            <a:r>
              <a:rPr lang="en-US" dirty="0"/>
              <a:t> continuously since 1996.</a:t>
            </a:r>
            <a:endParaRPr lang="fi-FI" dirty="0"/>
          </a:p>
        </p:txBody>
      </p:sp>
      <p:pic>
        <p:nvPicPr>
          <p:cNvPr id="1026" name="Picture 2" descr="Etusivu – Pesäkarhut">
            <a:extLst>
              <a:ext uri="{FF2B5EF4-FFF2-40B4-BE49-F238E27FC236}">
                <a16:creationId xmlns:a16="http://schemas.microsoft.com/office/drawing/2014/main" id="{74C90153-B41F-40FB-9020-92EB10E67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500" y="38414"/>
            <a:ext cx="1087334" cy="6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08DAF7A-C6FA-4955-8D54-1A0AFCC79668}"/>
              </a:ext>
            </a:extLst>
          </p:cNvPr>
          <p:cNvGrpSpPr/>
          <p:nvPr/>
        </p:nvGrpSpPr>
        <p:grpSpPr>
          <a:xfrm>
            <a:off x="4792897" y="4480718"/>
            <a:ext cx="6517007" cy="1504458"/>
            <a:chOff x="5842598" y="4068197"/>
            <a:chExt cx="5745230" cy="15044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7CD6B8-DFB2-4727-910C-07A8E5BB754A}"/>
                </a:ext>
              </a:extLst>
            </p:cNvPr>
            <p:cNvSpPr/>
            <p:nvPr/>
          </p:nvSpPr>
          <p:spPr>
            <a:xfrm>
              <a:off x="5842598" y="4068197"/>
              <a:ext cx="5745230" cy="150445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AFAFED7-D9DE-42A4-81C2-134E57A86DDE}"/>
                </a:ext>
              </a:extLst>
            </p:cNvPr>
            <p:cNvGrpSpPr/>
            <p:nvPr/>
          </p:nvGrpSpPr>
          <p:grpSpPr>
            <a:xfrm>
              <a:off x="6002593" y="4252006"/>
              <a:ext cx="5506157" cy="1158384"/>
              <a:chOff x="5789233" y="4168676"/>
              <a:chExt cx="5506157" cy="115838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B8E2F3-9266-42D8-8E6D-989EE15F32A3}"/>
                  </a:ext>
                </a:extLst>
              </p:cNvPr>
              <p:cNvSpPr txBox="1"/>
              <p:nvPr/>
            </p:nvSpPr>
            <p:spPr>
              <a:xfrm>
                <a:off x="5789233" y="4435823"/>
                <a:ext cx="5318836" cy="8912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indent="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/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/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/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/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en-US" dirty="0"/>
                  <a:t>The </a:t>
                </a:r>
                <a:r>
                  <a:rPr lang="en-US" b="1" dirty="0"/>
                  <a:t>MOST POPULAR </a:t>
                </a:r>
                <a:r>
                  <a:rPr lang="en-US" dirty="0"/>
                  <a:t>team in women’s baseball in Finland</a:t>
                </a:r>
              </a:p>
              <a:p>
                <a:r>
                  <a:rPr lang="en-US" dirty="0"/>
                  <a:t>The </a:t>
                </a:r>
                <a:r>
                  <a:rPr lang="en-US" b="1" dirty="0"/>
                  <a:t>LARGEST</a:t>
                </a:r>
                <a:r>
                  <a:rPr lang="en-US" dirty="0"/>
                  <a:t> baseball club in Finland in 2017, 2018 and 2019</a:t>
                </a:r>
                <a:endParaRPr lang="fi-FI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9C1A99-C5D7-4EBD-B2A8-19B2DFAA41D6}"/>
                  </a:ext>
                </a:extLst>
              </p:cNvPr>
              <p:cNvSpPr txBox="1"/>
              <p:nvPr/>
            </p:nvSpPr>
            <p:spPr>
              <a:xfrm>
                <a:off x="10698752" y="4168676"/>
                <a:ext cx="59663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&amp;</a:t>
                </a:r>
              </a:p>
            </p:txBody>
          </p:sp>
        </p:grp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6AAAFC-B3E7-45DA-9EAB-786942E86C32}"/>
              </a:ext>
            </a:extLst>
          </p:cNvPr>
          <p:cNvCxnSpPr>
            <a:cxnSpLocks/>
          </p:cNvCxnSpPr>
          <p:nvPr/>
        </p:nvCxnSpPr>
        <p:spPr>
          <a:xfrm>
            <a:off x="7397971" y="2645421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26861A4-F147-4754-806B-00F9F7522EAC}"/>
              </a:ext>
            </a:extLst>
          </p:cNvPr>
          <p:cNvSpPr txBox="1"/>
          <p:nvPr/>
        </p:nvSpPr>
        <p:spPr>
          <a:xfrm>
            <a:off x="-27428" y="-10633"/>
            <a:ext cx="16738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Huippupesis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/ Topi-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Aleksi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Lohiranta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2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47F6A941-8B10-47BD-AF3C-136BA4A83B8C}"/>
              </a:ext>
            </a:extLst>
          </p:cNvPr>
          <p:cNvGrpSpPr/>
          <p:nvPr/>
        </p:nvGrpSpPr>
        <p:grpSpPr>
          <a:xfrm>
            <a:off x="831846" y="3175001"/>
            <a:ext cx="3352800" cy="3352800"/>
            <a:chOff x="8007346" y="2227289"/>
            <a:chExt cx="3352800" cy="3352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1DD5368-057D-4B2F-9364-73186E8F1B52}"/>
                </a:ext>
              </a:extLst>
            </p:cNvPr>
            <p:cNvSpPr/>
            <p:nvPr/>
          </p:nvSpPr>
          <p:spPr>
            <a:xfrm>
              <a:off x="8007346" y="2227289"/>
              <a:ext cx="3352800" cy="3352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613221B-99C6-428B-892A-098E3161C63A}"/>
                </a:ext>
              </a:extLst>
            </p:cNvPr>
            <p:cNvSpPr txBox="1"/>
            <p:nvPr/>
          </p:nvSpPr>
          <p:spPr>
            <a:xfrm>
              <a:off x="8134346" y="3836160"/>
              <a:ext cx="3098799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4400" dirty="0">
                  <a:solidFill>
                    <a:schemeClr val="bg1"/>
                  </a:solidFill>
                </a:rPr>
                <a:t>2002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Championship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F3D1B2-9DCA-492D-82CA-5D65970C76D1}"/>
              </a:ext>
            </a:extLst>
          </p:cNvPr>
          <p:cNvGrpSpPr/>
          <p:nvPr/>
        </p:nvGrpSpPr>
        <p:grpSpPr>
          <a:xfrm>
            <a:off x="8007354" y="676582"/>
            <a:ext cx="3352800" cy="3352800"/>
            <a:chOff x="831854" y="2227289"/>
            <a:chExt cx="3352800" cy="33528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3C8C3C6-B2B8-413E-A3E5-411D44F8CCFD}"/>
                </a:ext>
              </a:extLst>
            </p:cNvPr>
            <p:cNvSpPr/>
            <p:nvPr/>
          </p:nvSpPr>
          <p:spPr>
            <a:xfrm>
              <a:off x="831854" y="2227289"/>
              <a:ext cx="3352800" cy="3352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8E0C8D-0D4F-459A-BBE2-99C5DD0A5ADA}"/>
                </a:ext>
              </a:extLst>
            </p:cNvPr>
            <p:cNvSpPr txBox="1"/>
            <p:nvPr/>
          </p:nvSpPr>
          <p:spPr>
            <a:xfrm>
              <a:off x="1187452" y="3471224"/>
              <a:ext cx="2641600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4400" dirty="0">
                  <a:solidFill>
                    <a:schemeClr val="bg1"/>
                  </a:solidFill>
                </a:rPr>
                <a:t>16 medals</a:t>
              </a:r>
            </a:p>
            <a:p>
              <a:pPr marL="0" indent="0" algn="ctr">
                <a:buNone/>
              </a:pPr>
              <a:r>
                <a:rPr lang="fi-FI" dirty="0" err="1">
                  <a:solidFill>
                    <a:schemeClr val="bg1"/>
                  </a:solidFill>
                </a:rPr>
                <a:t>during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r>
                <a:rPr lang="fi-FI" dirty="0" err="1">
                  <a:solidFill>
                    <a:schemeClr val="bg1"/>
                  </a:solidFill>
                </a:rPr>
                <a:t>the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r>
                <a:rPr lang="fi-FI" dirty="0" err="1">
                  <a:solidFill>
                    <a:schemeClr val="bg1"/>
                  </a:solidFill>
                </a:rPr>
                <a:t>past</a:t>
              </a:r>
              <a:r>
                <a:rPr lang="fi-FI" dirty="0">
                  <a:solidFill>
                    <a:schemeClr val="bg1"/>
                  </a:solidFill>
                </a:rPr>
                <a:t> 20 </a:t>
              </a:r>
              <a:r>
                <a:rPr lang="fi-FI" dirty="0" err="1">
                  <a:solidFill>
                    <a:schemeClr val="bg1"/>
                  </a:solidFill>
                </a:rPr>
                <a:t>years</a:t>
              </a:r>
              <a:br>
                <a:rPr lang="fi-FI" dirty="0">
                  <a:solidFill>
                    <a:schemeClr val="bg1"/>
                  </a:solidFill>
                </a:rPr>
              </a:br>
              <a:r>
                <a:rPr lang="fi-FI" dirty="0">
                  <a:solidFill>
                    <a:schemeClr val="bg1"/>
                  </a:solidFill>
                </a:rPr>
                <a:t>– 1 gold, 6 </a:t>
              </a:r>
              <a:r>
                <a:rPr lang="fi-FI" dirty="0" err="1">
                  <a:solidFill>
                    <a:schemeClr val="bg1"/>
                  </a:solidFill>
                </a:rPr>
                <a:t>silver</a:t>
              </a:r>
              <a:r>
                <a:rPr lang="fi-FI" dirty="0">
                  <a:solidFill>
                    <a:schemeClr val="bg1"/>
                  </a:solidFill>
                </a:rPr>
                <a:t> ja 9 </a:t>
              </a:r>
              <a:r>
                <a:rPr lang="fi-FI" dirty="0" err="1">
                  <a:solidFill>
                    <a:schemeClr val="bg1"/>
                  </a:solidFill>
                </a:rPr>
                <a:t>bronze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r>
                <a:rPr lang="fi-FI" dirty="0" err="1">
                  <a:solidFill>
                    <a:schemeClr val="bg1"/>
                  </a:solidFill>
                </a:rPr>
                <a:t>medals</a:t>
              </a:r>
              <a:endParaRPr lang="fi-FI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F110D3-3488-4515-9BD0-7CF58337E51C}"/>
              </a:ext>
            </a:extLst>
          </p:cNvPr>
          <p:cNvGrpSpPr/>
          <p:nvPr/>
        </p:nvGrpSpPr>
        <p:grpSpPr>
          <a:xfrm>
            <a:off x="4419600" y="1892300"/>
            <a:ext cx="3352800" cy="3352800"/>
            <a:chOff x="4419600" y="2227289"/>
            <a:chExt cx="3352800" cy="3352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14D7B0-8BD5-4E61-A4DB-50FDF6C44329}"/>
                </a:ext>
              </a:extLst>
            </p:cNvPr>
            <p:cNvSpPr/>
            <p:nvPr/>
          </p:nvSpPr>
          <p:spPr>
            <a:xfrm>
              <a:off x="4419600" y="2227289"/>
              <a:ext cx="3352800" cy="3352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A7FB31-9229-4461-B77C-DF6B51359B2B}"/>
                </a:ext>
              </a:extLst>
            </p:cNvPr>
            <p:cNvSpPr txBox="1"/>
            <p:nvPr/>
          </p:nvSpPr>
          <p:spPr>
            <a:xfrm>
              <a:off x="4571999" y="3103470"/>
              <a:ext cx="30480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endParaRPr lang="fi-FI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7D089F65-C811-42DF-8B9E-E34065E3B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65699"/>
            <a:ext cx="6305550" cy="1325563"/>
          </a:xfrm>
        </p:spPr>
        <p:txBody>
          <a:bodyPr/>
          <a:lstStyle/>
          <a:p>
            <a:r>
              <a:rPr lang="en-US" dirty="0"/>
              <a:t>Frontrunner in </a:t>
            </a:r>
            <a:r>
              <a:rPr lang="en-US" dirty="0" err="1"/>
              <a:t>Superpesis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47DED4-E483-4467-8818-98C91699D501}"/>
              </a:ext>
            </a:extLst>
          </p:cNvPr>
          <p:cNvCxnSpPr>
            <a:cxnSpLocks/>
          </p:cNvCxnSpPr>
          <p:nvPr/>
        </p:nvCxnSpPr>
        <p:spPr>
          <a:xfrm>
            <a:off x="528182" y="1552036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1829C06-01C3-4A6F-9C1F-4544207589C4}"/>
              </a:ext>
            </a:extLst>
          </p:cNvPr>
          <p:cNvSpPr txBox="1"/>
          <p:nvPr/>
        </p:nvSpPr>
        <p:spPr>
          <a:xfrm>
            <a:off x="4658515" y="3309098"/>
            <a:ext cx="287496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i-FI" sz="4400" dirty="0">
                <a:solidFill>
                  <a:schemeClr val="bg1"/>
                </a:solidFill>
              </a:rPr>
              <a:t>2004</a:t>
            </a:r>
          </a:p>
          <a:p>
            <a:pPr marL="0" indent="0" algn="ctr">
              <a:buNone/>
            </a:pPr>
            <a:r>
              <a:rPr lang="fi-FI" dirty="0" err="1">
                <a:solidFill>
                  <a:schemeClr val="bg1"/>
                </a:solidFill>
              </a:rPr>
              <a:t>onwards</a:t>
            </a:r>
            <a:r>
              <a:rPr lang="fi-FI" dirty="0">
                <a:solidFill>
                  <a:schemeClr val="bg1"/>
                </a:solidFill>
              </a:rPr>
              <a:t> in </a:t>
            </a:r>
            <a:r>
              <a:rPr lang="fi-FI" dirty="0" err="1">
                <a:solidFill>
                  <a:schemeClr val="bg1"/>
                </a:solidFill>
              </a:rPr>
              <a:t>the</a:t>
            </a:r>
            <a:r>
              <a:rPr lang="fi-FI" dirty="0">
                <a:solidFill>
                  <a:schemeClr val="bg1"/>
                </a:solidFill>
              </a:rPr>
              <a:t> top 4 </a:t>
            </a:r>
            <a:r>
              <a:rPr lang="fi-FI" dirty="0" err="1">
                <a:solidFill>
                  <a:schemeClr val="bg1"/>
                </a:solidFill>
              </a:rPr>
              <a:t>teams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A1118F-40AE-4812-9E24-3B788603E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r="23858"/>
          <a:stretch/>
        </p:blipFill>
        <p:spPr>
          <a:xfrm>
            <a:off x="2027008" y="3568700"/>
            <a:ext cx="978006" cy="1046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F99CA-D93F-4FAF-A9B9-DE71016E12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571"/>
          <a:stretch/>
        </p:blipFill>
        <p:spPr>
          <a:xfrm>
            <a:off x="5786632" y="2333412"/>
            <a:ext cx="618735" cy="774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015C91-BC13-4047-9B3C-DCE9791EFC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857"/>
          <a:stretch/>
        </p:blipFill>
        <p:spPr>
          <a:xfrm>
            <a:off x="9411435" y="1135226"/>
            <a:ext cx="544633" cy="62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310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407</Words>
  <Application>Microsoft Office PowerPoint</Application>
  <PresentationFormat>Widescreen</PresentationFormat>
  <Paragraphs>68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Garamond</vt:lpstr>
      <vt:lpstr>1_Office Theme</vt:lpstr>
      <vt:lpstr>WELL-BEING  AND HEALTH</vt:lpstr>
      <vt:lpstr>PowerPoint Presentation</vt:lpstr>
      <vt:lpstr>High-Quality Care</vt:lpstr>
      <vt:lpstr>Private Service Providers</vt:lpstr>
      <vt:lpstr>Yyteri – the Full Experience</vt:lpstr>
      <vt:lpstr>Home of Yoga</vt:lpstr>
      <vt:lpstr>CrossFit</vt:lpstr>
      <vt:lpstr>The Finnish Baseball Success Story</vt:lpstr>
      <vt:lpstr>Frontrunner in Superpesis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Well-Being and Health</dc:title>
  <dc:creator>Laura Lappalainen</dc:creator>
  <cp:lastModifiedBy>Laura Lappalainen</cp:lastModifiedBy>
  <cp:revision>87</cp:revision>
  <dcterms:created xsi:type="dcterms:W3CDTF">2020-09-28T06:25:13Z</dcterms:created>
  <dcterms:modified xsi:type="dcterms:W3CDTF">2020-11-24T08:11:45Z</dcterms:modified>
</cp:coreProperties>
</file>